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95" r:id="rId5"/>
    <p:sldMasterId id="2147483696" r:id="rId6"/>
    <p:sldMasterId id="214748369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6F6CAB-6CAC-4AF5-A42B-93420DAE29A5}">
  <a:tblStyle styleId="{2E6F6CAB-6CAC-4AF5-A42B-93420DAE29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11" Type="http://schemas.openxmlformats.org/officeDocument/2006/relationships/slide" Target="slides/slide3.xml"/><Relationship Id="rId22" Type="http://schemas.openxmlformats.org/officeDocument/2006/relationships/slide" Target="slides/slide14.xml"/><Relationship Id="rId10" Type="http://schemas.openxmlformats.org/officeDocument/2006/relationships/slide" Target="slides/slide2.xml"/><Relationship Id="rId21" Type="http://schemas.openxmlformats.org/officeDocument/2006/relationships/slide" Target="slides/slide13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1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0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7bc7a0f52_2_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67bc7a0f52_2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67c10cce43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67c10cce43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67bc7a0f52_2_4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367bc7a0f52_2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67bc7a0f5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67bc7a0f5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7c10cce43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67c10cce43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7bc7a0f52_2_4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67bc7a0f52_2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67bc7a0f52_2_3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67bc7a0f52_2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7bc7a0f52_2_3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67bc7a0f52_2_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7bc7a0f52_2_3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67bc7a0f52_2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67bc7a0f52_2_4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67bc7a0f52_2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67c10cce4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67c10cce4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7bc7a0f52_2_4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67bc7a0f52_2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67bc7a0f5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67bc7a0f5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7c10cce4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67c10cce4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60" name="Google Shape;6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61" name="Google Shape;6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87" name="Google Shape;8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" name="Google Shape;93;p17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7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98" name="Google Shape;9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08" name="Google Shape;10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5" name="Google Shape;115;p19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31" name="Google Shape;1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33" name="Google Shape;13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41" name="Google Shape;14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43" name="Google Shape;1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50" name="Google Shape;15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58" name="Google Shape;15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60" name="Google Shape;1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66" name="Google Shape;16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76" name="Google Shape;17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86" name="Google Shape;18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9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07" name="Google Shape;20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10" name="Google Shape;2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20" name="Google Shape;2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23" name="Google Shape;2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36" name="Google Shape;23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目录页装饰" id="237" name="Google Shape;2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" y="-12311"/>
            <a:ext cx="2864168" cy="515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43" name="Google Shape;24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2"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202" y="3543300"/>
            <a:ext cx="5623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章节页装饰1" id="245" name="Google Shape;2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611" y="785578"/>
            <a:ext cx="3872389" cy="39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" name="Google Shape;249;p34"/>
          <p:cNvCxnSpPr/>
          <p:nvPr/>
        </p:nvCxnSpPr>
        <p:spPr>
          <a:xfrm>
            <a:off x="2697961" y="4118249"/>
            <a:ext cx="125918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4"/>
          <p:cNvSpPr txBox="1"/>
          <p:nvPr>
            <p:ph type="ctrTitle"/>
          </p:nvPr>
        </p:nvSpPr>
        <p:spPr>
          <a:xfrm>
            <a:off x="407194" y="2271472"/>
            <a:ext cx="5841197" cy="12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407194" y="3520675"/>
            <a:ext cx="5840720" cy="35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4"/>
          <p:cNvSpPr txBox="1"/>
          <p:nvPr>
            <p:ph idx="2" type="body"/>
          </p:nvPr>
        </p:nvSpPr>
        <p:spPr>
          <a:xfrm>
            <a:off x="406717" y="4204927"/>
            <a:ext cx="5841673" cy="48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58" name="Google Shape;25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" y="-4524"/>
            <a:ext cx="9143577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3"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" cy="75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2" id="260" name="Google Shape;2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08621"/>
            <a:ext cx="942971" cy="93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4" id="261" name="Google Shape;26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306" y="1519870"/>
            <a:ext cx="5550694" cy="36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封面页装饰1" id="262" name="Google Shape;26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8104" y="-18574"/>
            <a:ext cx="1455896" cy="27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6"/>
          <p:cNvSpPr txBox="1"/>
          <p:nvPr>
            <p:ph idx="1" type="subTitle"/>
          </p:nvPr>
        </p:nvSpPr>
        <p:spPr>
          <a:xfrm>
            <a:off x="256699" y="3712585"/>
            <a:ext cx="3665636" cy="467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lvl="0" marR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36"/>
          <p:cNvSpPr txBox="1"/>
          <p:nvPr>
            <p:ph idx="2" type="body"/>
          </p:nvPr>
        </p:nvSpPr>
        <p:spPr>
          <a:xfrm>
            <a:off x="256774" y="1399222"/>
            <a:ext cx="1915894" cy="466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36"/>
          <p:cNvSpPr txBox="1"/>
          <p:nvPr>
            <p:ph type="ctrTitle"/>
          </p:nvPr>
        </p:nvSpPr>
        <p:spPr>
          <a:xfrm>
            <a:off x="256699" y="2020361"/>
            <a:ext cx="3665636" cy="165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70" name="Google Shape;27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502411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79" name="Google Shape;27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80" name="Google Shape;2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81" name="Google Shape;2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1" type="body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4" name="Google Shape;284;p38"/>
          <p:cNvSpPr txBox="1"/>
          <p:nvPr>
            <p:ph idx="2" type="body"/>
          </p:nvPr>
        </p:nvSpPr>
        <p:spPr>
          <a:xfrm>
            <a:off x="4679158" y="714381"/>
            <a:ext cx="3962431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3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289" name="Google Shape;28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291" name="Google Shape;2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type="title"/>
          </p:nvPr>
        </p:nvSpPr>
        <p:spPr>
          <a:xfrm>
            <a:off x="502411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502448" y="714381"/>
            <a:ext cx="3962431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4" name="Google Shape;294;p39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39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6" name="Google Shape;296;p39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7" name="Google Shape;297;p3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01" name="Google Shape;30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03" name="Google Shape;3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>
            <p:ph type="title"/>
          </p:nvPr>
        </p:nvSpPr>
        <p:spPr>
          <a:xfrm>
            <a:off x="502447" y="332425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0"/>
          <p:cNvSpPr/>
          <p:nvPr>
            <p:ph idx="2" type="pic"/>
          </p:nvPr>
        </p:nvSpPr>
        <p:spPr>
          <a:xfrm>
            <a:off x="502448" y="714381"/>
            <a:ext cx="3962431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11" name="Google Shape;31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13" name="Google Shape;3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 rot="5400000">
            <a:off x="2167141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20" name="Google Shape;32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21" name="Google Shape;3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22" name="Google Shape;32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4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502447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28" name="Google Shape;32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8"/>
            <a:ext cx="9144000" cy="514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结束页装饰1" id="329" name="Google Shape;3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93476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4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3"/>
          <p:cNvSpPr txBox="1"/>
          <p:nvPr>
            <p:ph type="title"/>
          </p:nvPr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43"/>
          <p:cNvSpPr txBox="1"/>
          <p:nvPr>
            <p:ph idx="2" type="body"/>
          </p:nvPr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37" name="Google Shape;33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38" name="Google Shape;3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39" name="Google Shape;33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4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4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45" name="Google Shape;34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907"/>
            <a:ext cx="9144000" cy="5155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46" name="Google Shape;3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47" name="Google Shape;34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/>
          <p:nvPr/>
        </p:nvSpPr>
        <p:spPr>
          <a:xfrm>
            <a:off x="219600" y="222196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5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4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4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55" name="Google Shape;35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92" y="0"/>
            <a:ext cx="724308" cy="8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4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4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46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65" name="Google Shape;36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67" name="Google Shape;3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741" y="0"/>
            <a:ext cx="564259" cy="629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368" name="Google Shape;36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4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p4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4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47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76" name="Google Shape;37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2"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928" y="0"/>
            <a:ext cx="749072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4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4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4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4" name="Google Shape;384;p48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86" name="Google Shape;3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388" name="Google Shape;3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389" name="Google Shape;3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9750" y="-3810"/>
            <a:ext cx="564250" cy="6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4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4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4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9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5" name="Google Shape;395;p49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6" name="Google Shape;396;p49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7" name="Google Shape;397;p49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399" name="Google Shape;39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正文页装饰1" id="401" name="Google Shape;4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02" name="Google Shape;40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225" lIns="67625" spcFirstLastPara="1" rIns="67625" wrap="square" tIns="35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5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5" name="Google Shape;405;p5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5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502411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502411" y="721049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35225" lIns="67625" spcFirstLastPara="1" rIns="67625" wrap="square" tIns="35225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51"/>
          <p:cNvGrpSpPr/>
          <p:nvPr/>
        </p:nvGrpSpPr>
        <p:grpSpPr>
          <a:xfrm>
            <a:off x="341546" y="1924277"/>
            <a:ext cx="352901" cy="68104"/>
            <a:chOff x="2574" y="2806"/>
            <a:chExt cx="741" cy="143"/>
          </a:xfrm>
        </p:grpSpPr>
        <p:sp>
          <p:nvSpPr>
            <p:cNvPr id="413" name="Google Shape;413;p51"/>
            <p:cNvSpPr/>
            <p:nvPr/>
          </p:nvSpPr>
          <p:spPr>
            <a:xfrm>
              <a:off x="2574" y="2806"/>
              <a:ext cx="143" cy="1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1"/>
            <p:cNvSpPr/>
            <p:nvPr/>
          </p:nvSpPr>
          <p:spPr>
            <a:xfrm>
              <a:off x="2873" y="2806"/>
              <a:ext cx="143" cy="1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3172" y="2806"/>
              <a:ext cx="143" cy="1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51"/>
          <p:cNvSpPr txBox="1"/>
          <p:nvPr>
            <p:ph idx="1" type="subTitle"/>
          </p:nvPr>
        </p:nvSpPr>
        <p:spPr>
          <a:xfrm>
            <a:off x="341549" y="3706535"/>
            <a:ext cx="3665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/>
          <a:p>
            <a:pPr indent="0" lvl="0" marL="0" marR="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800"/>
              <a:t>Kylie Fan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 txBox="1"/>
          <p:nvPr>
            <p:ph idx="2" type="body"/>
          </p:nvPr>
        </p:nvSpPr>
        <p:spPr>
          <a:xfrm>
            <a:off x="256774" y="1399223"/>
            <a:ext cx="191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67500">
            <a:norm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418" name="Google Shape;418;p51"/>
          <p:cNvSpPr txBox="1"/>
          <p:nvPr>
            <p:ph type="ctrTitle"/>
          </p:nvPr>
        </p:nvSpPr>
        <p:spPr>
          <a:xfrm>
            <a:off x="256700" y="2020250"/>
            <a:ext cx="59610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76200" spcFirstLastPara="1" rIns="57150" wrap="square" tIns="285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4000"/>
              <a:t>rtificial Intelligence in the Financial Industry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12" name="Google Shape;51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13" name="Google Shape;51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14" name="Google Shape;514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0"/>
          <p:cNvSpPr txBox="1"/>
          <p:nvPr/>
        </p:nvSpPr>
        <p:spPr>
          <a:xfrm>
            <a:off x="457208" y="82275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Time-Series Calculations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0"/>
          <p:cNvSpPr txBox="1"/>
          <p:nvPr/>
        </p:nvSpPr>
        <p:spPr>
          <a:xfrm>
            <a:off x="528525" y="2114125"/>
            <a:ext cx="7876500" cy="26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Moving Average: </a:t>
            </a:r>
            <a:r>
              <a:rPr i="1" lang="en" sz="2400">
                <a:solidFill>
                  <a:schemeClr val="dk1"/>
                </a:solidFill>
                <a:highlight>
                  <a:schemeClr val="lt1"/>
                </a:highlight>
              </a:rPr>
              <a:t>=AVERAGE(B2:B6)</a:t>
            </a:r>
            <a:endParaRPr i="1" sz="2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Rolling Volatility: standard deviation over a time </a:t>
            </a:r>
            <a:r>
              <a:rPr lang="en" sz="2400">
                <a:solidFill>
                  <a:schemeClr val="lt1"/>
                </a:solidFill>
              </a:rPr>
              <a:t>window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Returns calculation: </a:t>
            </a:r>
            <a:r>
              <a:rPr i="1" lang="en" sz="2400">
                <a:solidFill>
                  <a:schemeClr val="dk2"/>
                </a:solidFill>
                <a:highlight>
                  <a:schemeClr val="lt1"/>
                </a:highlight>
              </a:rPr>
              <a:t>=(Price_t - Price_t-1) / Price_t-1</a:t>
            </a:r>
            <a:endParaRPr i="1" sz="2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517" name="Google Shape;517;p6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22" name="Google Shape;52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23" name="Google Shape;52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24" name="Google Shape;52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1"/>
          <p:cNvSpPr txBox="1"/>
          <p:nvPr/>
        </p:nvSpPr>
        <p:spPr>
          <a:xfrm>
            <a:off x="420975" y="1499988"/>
            <a:ext cx="41148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Power Query for ETL (Extract, Transform, Load)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aiwppcache\download\20220914/0d74be1f092dfbe0bd477d4383303736.jpg0d74be1f092dfbe0bd477d4383303736" id="526" name="Google Shape;526;p61"/>
          <p:cNvPicPr preferRelativeResize="0"/>
          <p:nvPr/>
        </p:nvPicPr>
        <p:blipFill rotWithShape="1">
          <a:blip r:embed="rId6">
            <a:alphaModFix/>
          </a:blip>
          <a:srcRect b="0" l="22026" r="22026" t="0"/>
          <a:stretch/>
        </p:blipFill>
        <p:spPr>
          <a:xfrm>
            <a:off x="4571975" y="466025"/>
            <a:ext cx="3864881" cy="4216219"/>
          </a:xfrm>
          <a:custGeom>
            <a:rect b="b" l="l" r="r" t="t"/>
            <a:pathLst>
              <a:path extrusionOk="0" h="5760" w="5280">
                <a:moveTo>
                  <a:pt x="0" y="0"/>
                </a:moveTo>
                <a:lnTo>
                  <a:pt x="5280" y="0"/>
                </a:lnTo>
                <a:lnTo>
                  <a:pt x="528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27" name="Google Shape;527;p6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32" name="Google Shape;53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33" name="Google Shape;53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34" name="Google Shape;53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2"/>
          <p:cNvSpPr txBox="1"/>
          <p:nvPr/>
        </p:nvSpPr>
        <p:spPr>
          <a:xfrm>
            <a:off x="457208" y="7662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Import Data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2"/>
          <p:cNvSpPr txBox="1"/>
          <p:nvPr/>
        </p:nvSpPr>
        <p:spPr>
          <a:xfrm>
            <a:off x="415850" y="2054600"/>
            <a:ext cx="84183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</a:rPr>
              <a:t>From CSVs, Excel files, or online APIs (JSON/XML)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Database connections (SQL Server, MySQL)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37" name="Google Shape;537;p6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42" name="Google Shape;54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43" name="Google Shape;54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44" name="Google Shape;544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3"/>
          <p:cNvSpPr txBox="1"/>
          <p:nvPr/>
        </p:nvSpPr>
        <p:spPr>
          <a:xfrm>
            <a:off x="384783" y="2607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Transformation Tasks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6" name="Google Shape;546;p63"/>
          <p:cNvGraphicFramePr/>
          <p:nvPr/>
        </p:nvGraphicFramePr>
        <p:xfrm>
          <a:off x="535450" y="90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{2E6F6CAB-6CAC-4AF5-A42B-93420DAE29A5}</a:tableStyleId>
              </a:tblPr>
              <a:tblGrid>
                <a:gridCol w="3828025"/>
                <a:gridCol w="3828025"/>
              </a:tblGrid>
              <a:tr h="53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</a:rPr>
                        <a:t>Task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</a:rPr>
                        <a:t>Example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Remove duplicates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Duplicate trades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Fill missing values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Fill forward/backward in time-series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Change data types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Text to numeric or date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Rename columns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Make field names analysis-ready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Add calculated columns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Returns, %change, ratios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Filter rows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Exclude invalid timestamps or zero volume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7" name="Google Shape;547;p6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/>
          <p:nvPr/>
        </p:nvSpPr>
        <p:spPr>
          <a:xfrm>
            <a:off x="4627720" y="975520"/>
            <a:ext cx="3899383" cy="1227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FOR WATCHING</a:t>
            </a:r>
            <a:endParaRPr sz="1100"/>
          </a:p>
        </p:txBody>
      </p:sp>
      <p:sp>
        <p:nvSpPr>
          <p:cNvPr id="553" name="Google Shape;553;p64"/>
          <p:cNvSpPr/>
          <p:nvPr/>
        </p:nvSpPr>
        <p:spPr>
          <a:xfrm>
            <a:off x="4627720" y="2333281"/>
            <a:ext cx="361649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4"/>
          <p:cNvSpPr/>
          <p:nvPr/>
        </p:nvSpPr>
        <p:spPr>
          <a:xfrm>
            <a:off x="4627721" y="3319118"/>
            <a:ext cx="3051182" cy="848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</a:pPr>
            <a:r>
              <a:rPr b="0" i="0" lang="en" sz="4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100"/>
          </a:p>
        </p:txBody>
      </p:sp>
      <p:sp>
        <p:nvSpPr>
          <p:cNvPr id="555" name="Google Shape;555;p6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/>
        </p:nvSpPr>
        <p:spPr>
          <a:xfrm>
            <a:off x="3026228" y="616025"/>
            <a:ext cx="1527334" cy="88773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2"/>
          <p:cNvSpPr txBox="1"/>
          <p:nvPr/>
        </p:nvSpPr>
        <p:spPr>
          <a:xfrm>
            <a:off x="2557493" y="616032"/>
            <a:ext cx="3355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100"/>
          </a:p>
        </p:txBody>
      </p:sp>
      <p:sp>
        <p:nvSpPr>
          <p:cNvPr id="425" name="Google Shape;425;p52"/>
          <p:cNvSpPr txBox="1"/>
          <p:nvPr/>
        </p:nvSpPr>
        <p:spPr>
          <a:xfrm>
            <a:off x="2557500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/>
          </a:p>
        </p:txBody>
      </p:sp>
      <p:sp>
        <p:nvSpPr>
          <p:cNvPr id="426" name="Google Shape;426;p52"/>
          <p:cNvSpPr txBox="1"/>
          <p:nvPr/>
        </p:nvSpPr>
        <p:spPr>
          <a:xfrm>
            <a:off x="3190709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3220471" y="1698688"/>
            <a:ext cx="1463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Applications in the Financial Industry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52"/>
          <p:cNvSpPr txBox="1"/>
          <p:nvPr/>
        </p:nvSpPr>
        <p:spPr>
          <a:xfrm>
            <a:off x="4684147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00"/>
          </a:p>
        </p:txBody>
      </p:sp>
      <p:sp>
        <p:nvSpPr>
          <p:cNvPr id="429" name="Google Shape;429;p52"/>
          <p:cNvSpPr txBox="1"/>
          <p:nvPr/>
        </p:nvSpPr>
        <p:spPr>
          <a:xfrm>
            <a:off x="5317357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5347125" y="1698700"/>
            <a:ext cx="1463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p52"/>
          <p:cNvSpPr txBox="1"/>
          <p:nvPr/>
        </p:nvSpPr>
        <p:spPr>
          <a:xfrm>
            <a:off x="6810795" y="1350050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00"/>
          </a:p>
        </p:txBody>
      </p:sp>
      <p:sp>
        <p:nvSpPr>
          <p:cNvPr id="432" name="Google Shape;432;p52"/>
          <p:cNvSpPr txBox="1"/>
          <p:nvPr/>
        </p:nvSpPr>
        <p:spPr>
          <a:xfrm>
            <a:off x="7444004" y="1396418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7473775" y="1709950"/>
            <a:ext cx="1340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Financial Data Processing &amp; Analysis</a:t>
            </a:r>
            <a:endParaRPr sz="1100"/>
          </a:p>
        </p:txBody>
      </p:sp>
      <p:sp>
        <p:nvSpPr>
          <p:cNvPr id="434" name="Google Shape;434;p52"/>
          <p:cNvSpPr txBox="1"/>
          <p:nvPr/>
        </p:nvSpPr>
        <p:spPr>
          <a:xfrm>
            <a:off x="2557500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00"/>
          </a:p>
        </p:txBody>
      </p:sp>
      <p:sp>
        <p:nvSpPr>
          <p:cNvPr id="435" name="Google Shape;435;p52"/>
          <p:cNvSpPr txBox="1"/>
          <p:nvPr/>
        </p:nvSpPr>
        <p:spPr>
          <a:xfrm>
            <a:off x="3190709" y="3614019"/>
            <a:ext cx="1340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3220475" y="3686950"/>
            <a:ext cx="1527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4684147" y="3567651"/>
            <a:ext cx="609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100"/>
          </a:p>
        </p:txBody>
      </p:sp>
      <p:sp>
        <p:nvSpPr>
          <p:cNvPr id="438" name="Google Shape;438;p52"/>
          <p:cNvSpPr txBox="1"/>
          <p:nvPr/>
        </p:nvSpPr>
        <p:spPr>
          <a:xfrm>
            <a:off x="5347125" y="3707300"/>
            <a:ext cx="1463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AI Modeling Basics for Finance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type="ctrTitle"/>
          </p:nvPr>
        </p:nvSpPr>
        <p:spPr>
          <a:xfrm>
            <a:off x="406844" y="1692047"/>
            <a:ext cx="58413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5715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Financial Data Processing &amp; Analysis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445" name="Google Shape;445;p53"/>
          <p:cNvSpPr txBox="1"/>
          <p:nvPr/>
        </p:nvSpPr>
        <p:spPr>
          <a:xfrm>
            <a:off x="1029650" y="453050"/>
            <a:ext cx="45957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" sz="6000">
                <a:solidFill>
                  <a:schemeClr val="lt1"/>
                </a:solidFill>
              </a:rPr>
              <a:t>2</a:t>
            </a:r>
            <a:endParaRPr sz="1100"/>
          </a:p>
        </p:txBody>
      </p:sp>
      <p:sp>
        <p:nvSpPr>
          <p:cNvPr id="446" name="Google Shape;446;p53"/>
          <p:cNvSpPr txBox="1"/>
          <p:nvPr/>
        </p:nvSpPr>
        <p:spPr>
          <a:xfrm>
            <a:off x="343250" y="3232550"/>
            <a:ext cx="59685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Data Cleaning &amp; Transformation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447" name="Google Shape;447;p5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52" name="Google Shape;45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53" name="Google Shape;45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54" name="Google Shape;45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0d74be1f092dfbe0bd477d4383303736.jpg0d74be1f092dfbe0bd477d4383303736" id="455" name="Google Shape;455;p54"/>
          <p:cNvPicPr preferRelativeResize="0"/>
          <p:nvPr/>
        </p:nvPicPr>
        <p:blipFill rotWithShape="1">
          <a:blip r:embed="rId6">
            <a:alphaModFix/>
          </a:blip>
          <a:srcRect b="0" l="20467" r="20467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56" name="Google Shape;456;p54"/>
          <p:cNvSpPr txBox="1"/>
          <p:nvPr/>
        </p:nvSpPr>
        <p:spPr>
          <a:xfrm>
            <a:off x="4154150" y="1688725"/>
            <a:ext cx="39156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Introduction to </a:t>
            </a:r>
            <a:endParaRPr b="1"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Financial Data</a:t>
            </a:r>
            <a:endParaRPr b="1" sz="3300">
              <a:solidFill>
                <a:schemeClr val="lt1"/>
              </a:solidFill>
            </a:endParaRPr>
          </a:p>
        </p:txBody>
      </p:sp>
      <p:sp>
        <p:nvSpPr>
          <p:cNvPr id="457" name="Google Shape;457;p5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62" name="Google Shape;4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63" name="Google Shape;46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64" name="Google Shape;46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5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Common Types of Financial Data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415850" y="1342500"/>
            <a:ext cx="84183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Stock Prices</a:t>
            </a:r>
            <a:r>
              <a:rPr lang="en" sz="2400">
                <a:solidFill>
                  <a:schemeClr val="lt1"/>
                </a:solidFill>
              </a:rPr>
              <a:t>: open, high, low, close, volume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Transaction Data</a:t>
            </a:r>
            <a:r>
              <a:rPr lang="en" sz="2400">
                <a:solidFill>
                  <a:schemeClr val="lt1"/>
                </a:solidFill>
              </a:rPr>
              <a:t>: trade history, timestamps, fees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Macroeconomic Indicators</a:t>
            </a:r>
            <a:r>
              <a:rPr lang="en" sz="2400">
                <a:solidFill>
                  <a:schemeClr val="lt1"/>
                </a:solidFill>
              </a:rPr>
              <a:t>: interest rates, inflation, GDP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Market Data</a:t>
            </a:r>
            <a:r>
              <a:rPr lang="en" sz="2400">
                <a:solidFill>
                  <a:schemeClr val="lt1"/>
                </a:solidFill>
              </a:rPr>
              <a:t>: index </a:t>
            </a:r>
            <a:r>
              <a:rPr lang="en" sz="2400">
                <a:solidFill>
                  <a:schemeClr val="lt1"/>
                </a:solidFill>
              </a:rPr>
              <a:t>values</a:t>
            </a:r>
            <a:r>
              <a:rPr lang="en" sz="2400">
                <a:solidFill>
                  <a:schemeClr val="lt1"/>
                </a:solidFill>
              </a:rPr>
              <a:t>, bid-ask spreads, volatility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67" name="Google Shape;467;p5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72" name="Google Shape;4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73" name="Google Shape;47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74" name="Google Shape;47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6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Common Issues in Financial Datasets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6"/>
          <p:cNvSpPr txBox="1"/>
          <p:nvPr/>
        </p:nvSpPr>
        <p:spPr>
          <a:xfrm>
            <a:off x="415850" y="1342500"/>
            <a:ext cx="84183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Missing Values</a:t>
            </a:r>
            <a:r>
              <a:rPr lang="en" sz="2400">
                <a:solidFill>
                  <a:schemeClr val="lt1"/>
                </a:solidFill>
              </a:rPr>
              <a:t>: e.g., weekends, holidays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Outliers</a:t>
            </a:r>
            <a:r>
              <a:rPr lang="en" sz="2400">
                <a:solidFill>
                  <a:schemeClr val="lt1"/>
                </a:solidFill>
              </a:rPr>
              <a:t>: e.g., flash crashes, data errors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i="1" lang="en" sz="2400" u="sng">
                <a:solidFill>
                  <a:schemeClr val="lt1"/>
                </a:solidFill>
              </a:rPr>
              <a:t>Inconsistent formats</a:t>
            </a:r>
            <a:r>
              <a:rPr lang="en" sz="2400">
                <a:solidFill>
                  <a:schemeClr val="lt1"/>
                </a:solidFill>
              </a:rPr>
              <a:t>: date types, currency, string encodings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77" name="Google Shape;477;p5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82" name="Google Shape;4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" y="8563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83" name="Google Shape;4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84" name="Google Shape;4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0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aiwppcache\download\20220914/e3493d79278a96481119d7aeecf3ee57.jpge3493d79278a96481119d7aeecf3ee57" id="485" name="Google Shape;485;p57"/>
          <p:cNvPicPr preferRelativeResize="0"/>
          <p:nvPr/>
        </p:nvPicPr>
        <p:blipFill rotWithShape="1">
          <a:blip r:embed="rId6">
            <a:alphaModFix/>
          </a:blip>
          <a:srcRect b="0" l="21364" r="21364" t="0"/>
          <a:stretch/>
        </p:blipFill>
        <p:spPr>
          <a:xfrm>
            <a:off x="456250" y="1097142"/>
            <a:ext cx="3337114" cy="3448356"/>
          </a:xfrm>
          <a:custGeom>
            <a:rect b="b" l="l" r="r" t="t"/>
            <a:pathLst>
              <a:path extrusionOk="0" h="7440" w="720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86" name="Google Shape;486;p57"/>
          <p:cNvSpPr txBox="1"/>
          <p:nvPr/>
        </p:nvSpPr>
        <p:spPr>
          <a:xfrm>
            <a:off x="4099125" y="1823950"/>
            <a:ext cx="45606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Excel for Financial Data Processing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492" name="Google Shape;49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493" name="Google Shape;49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494" name="Google Shape;49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58"/>
          <p:cNvGraphicFramePr/>
          <p:nvPr/>
        </p:nvGraphicFramePr>
        <p:xfrm>
          <a:off x="591250" y="119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{2E6F6CAB-6CAC-4AF5-A42B-93420DAE29A5}</a:tableStyleId>
              </a:tblPr>
              <a:tblGrid>
                <a:gridCol w="3815175"/>
                <a:gridCol w="3815175"/>
              </a:tblGrid>
              <a:tr h="57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</a:rPr>
                        <a:t>Purpose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2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XLOOKUP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Lookup values across tables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IFERROR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Handle errors in formulas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ISNUMBER, ISTEXT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Type checking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7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TEXT, VALUE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Convert between text and numbers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6" name="Google Shape;496;p58"/>
          <p:cNvSpPr txBox="1"/>
          <p:nvPr/>
        </p:nvSpPr>
        <p:spPr>
          <a:xfrm>
            <a:off x="415858" y="33290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Essential Excel Functions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封面页背景" id="502" name="Google Shape;50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1" id="503" name="Google Shape;50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810"/>
            <a:ext cx="384781" cy="5155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正文页装饰2" id="504" name="Google Shape;50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050" y="-3810"/>
            <a:ext cx="813941" cy="9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9"/>
          <p:cNvSpPr txBox="1"/>
          <p:nvPr/>
        </p:nvSpPr>
        <p:spPr>
          <a:xfrm>
            <a:off x="457208" y="82275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Pivot Tables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9"/>
          <p:cNvSpPr txBox="1"/>
          <p:nvPr/>
        </p:nvSpPr>
        <p:spPr>
          <a:xfrm>
            <a:off x="528525" y="2114125"/>
            <a:ext cx="7876500" cy="26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Summarize financial data by category (e.g., ticker, sector)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Use calculated fields for averages, standard deviations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07" name="Google Shape;507;p5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主题​​">
  <a:themeElements>
    <a:clrScheme name="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主题​​">
  <a:themeElements>
    <a:clrScheme name="Adjacency">
      <a:dk1>
        <a:srgbClr val="000000"/>
      </a:dk1>
      <a:lt1>
        <a:srgbClr val="FFFFFF"/>
      </a:lt1>
      <a:dk2>
        <a:srgbClr val="020C25"/>
      </a:dk2>
      <a:lt2>
        <a:srgbClr val="006275"/>
      </a:lt2>
      <a:accent1>
        <a:srgbClr val="02EBEB"/>
      </a:accent1>
      <a:accent2>
        <a:srgbClr val="07D5DE"/>
      </a:accent2>
      <a:accent3>
        <a:srgbClr val="0CBED1"/>
      </a:accent3>
      <a:accent4>
        <a:srgbClr val="12A8C5"/>
      </a:accent4>
      <a:accent5>
        <a:srgbClr val="1791B8"/>
      </a:accent5>
      <a:accent6>
        <a:srgbClr val="1C7B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